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8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mailto:tharris@baycountyfl.gov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mailto:tharris@baycountyfl.gov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0E2352-1D97-452C-B62E-91912B5B3757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4B7B3E7-FAD5-465D-A3C6-76482D6DCA2A}">
      <dgm:prSet/>
      <dgm:spPr/>
      <dgm:t>
        <a:bodyPr/>
        <a:lstStyle/>
        <a:p>
          <a:r>
            <a:rPr lang="en-US"/>
            <a:t>Race</a:t>
          </a:r>
        </a:p>
      </dgm:t>
    </dgm:pt>
    <dgm:pt modelId="{F0F91237-DD71-4DA0-AD01-283CFDCD98CE}" type="parTrans" cxnId="{02837F39-6B1C-4799-BFC3-BCF729A145AF}">
      <dgm:prSet/>
      <dgm:spPr/>
      <dgm:t>
        <a:bodyPr/>
        <a:lstStyle/>
        <a:p>
          <a:endParaRPr lang="en-US"/>
        </a:p>
      </dgm:t>
    </dgm:pt>
    <dgm:pt modelId="{2B3CBDE8-747C-4DA9-9276-6179176B6F79}" type="sibTrans" cxnId="{02837F39-6B1C-4799-BFC3-BCF729A145AF}">
      <dgm:prSet/>
      <dgm:spPr/>
      <dgm:t>
        <a:bodyPr/>
        <a:lstStyle/>
        <a:p>
          <a:endParaRPr lang="en-US"/>
        </a:p>
      </dgm:t>
    </dgm:pt>
    <dgm:pt modelId="{0B1B0708-AA29-4493-AD3C-B3E767872181}">
      <dgm:prSet/>
      <dgm:spPr/>
      <dgm:t>
        <a:bodyPr/>
        <a:lstStyle/>
        <a:p>
          <a:r>
            <a:rPr lang="en-US"/>
            <a:t>Color</a:t>
          </a:r>
        </a:p>
      </dgm:t>
    </dgm:pt>
    <dgm:pt modelId="{659DF3F2-23DE-4D40-AE09-7887CCB51DA5}" type="parTrans" cxnId="{EAFBE849-0461-4250-8B8E-453C3F977DA4}">
      <dgm:prSet/>
      <dgm:spPr/>
      <dgm:t>
        <a:bodyPr/>
        <a:lstStyle/>
        <a:p>
          <a:endParaRPr lang="en-US"/>
        </a:p>
      </dgm:t>
    </dgm:pt>
    <dgm:pt modelId="{0F325279-3DA9-4F2A-844F-9FFAF6A0FD78}" type="sibTrans" cxnId="{EAFBE849-0461-4250-8B8E-453C3F977DA4}">
      <dgm:prSet/>
      <dgm:spPr/>
      <dgm:t>
        <a:bodyPr/>
        <a:lstStyle/>
        <a:p>
          <a:endParaRPr lang="en-US"/>
        </a:p>
      </dgm:t>
    </dgm:pt>
    <dgm:pt modelId="{C56F00F2-F013-41B7-9954-78FA4746EBF9}">
      <dgm:prSet/>
      <dgm:spPr/>
      <dgm:t>
        <a:bodyPr/>
        <a:lstStyle/>
        <a:p>
          <a:r>
            <a:rPr lang="en-US"/>
            <a:t>Religion</a:t>
          </a:r>
        </a:p>
      </dgm:t>
    </dgm:pt>
    <dgm:pt modelId="{49DD9DC8-6B7D-4AA1-B024-FF2216D403CA}" type="parTrans" cxnId="{C3441F7F-820B-4EBD-90BB-717A8590CE59}">
      <dgm:prSet/>
      <dgm:spPr/>
      <dgm:t>
        <a:bodyPr/>
        <a:lstStyle/>
        <a:p>
          <a:endParaRPr lang="en-US"/>
        </a:p>
      </dgm:t>
    </dgm:pt>
    <dgm:pt modelId="{BEEF6D71-79EC-49DD-8EB4-620D42201979}" type="sibTrans" cxnId="{C3441F7F-820B-4EBD-90BB-717A8590CE59}">
      <dgm:prSet/>
      <dgm:spPr/>
      <dgm:t>
        <a:bodyPr/>
        <a:lstStyle/>
        <a:p>
          <a:endParaRPr lang="en-US"/>
        </a:p>
      </dgm:t>
    </dgm:pt>
    <dgm:pt modelId="{AB051EFE-0EF6-4056-854E-C9F82725E37F}">
      <dgm:prSet/>
      <dgm:spPr/>
      <dgm:t>
        <a:bodyPr/>
        <a:lstStyle/>
        <a:p>
          <a:r>
            <a:rPr lang="en-US"/>
            <a:t>National Origin</a:t>
          </a:r>
        </a:p>
      </dgm:t>
    </dgm:pt>
    <dgm:pt modelId="{7C8FD1C8-667E-4589-9C37-53974F76415C}" type="parTrans" cxnId="{E7BF6C3C-5760-43EE-BD73-EF1772885506}">
      <dgm:prSet/>
      <dgm:spPr/>
      <dgm:t>
        <a:bodyPr/>
        <a:lstStyle/>
        <a:p>
          <a:endParaRPr lang="en-US"/>
        </a:p>
      </dgm:t>
    </dgm:pt>
    <dgm:pt modelId="{0D94A6AD-CA9F-405B-9EE0-3757114D217C}" type="sibTrans" cxnId="{E7BF6C3C-5760-43EE-BD73-EF1772885506}">
      <dgm:prSet/>
      <dgm:spPr/>
      <dgm:t>
        <a:bodyPr/>
        <a:lstStyle/>
        <a:p>
          <a:endParaRPr lang="en-US"/>
        </a:p>
      </dgm:t>
    </dgm:pt>
    <dgm:pt modelId="{BD6363CA-BAD1-46B5-9E36-A33D7E22D1E7}">
      <dgm:prSet/>
      <dgm:spPr/>
      <dgm:t>
        <a:bodyPr/>
        <a:lstStyle/>
        <a:p>
          <a:r>
            <a:rPr lang="en-US"/>
            <a:t>Sex</a:t>
          </a:r>
        </a:p>
      </dgm:t>
    </dgm:pt>
    <dgm:pt modelId="{4E0F784C-31C4-4B82-9667-4B37F591382B}" type="parTrans" cxnId="{4B09100A-309A-4604-A37A-3F5A795E33E7}">
      <dgm:prSet/>
      <dgm:spPr/>
      <dgm:t>
        <a:bodyPr/>
        <a:lstStyle/>
        <a:p>
          <a:endParaRPr lang="en-US"/>
        </a:p>
      </dgm:t>
    </dgm:pt>
    <dgm:pt modelId="{E74DAF84-BC34-4067-8EF8-D382E417BBA1}" type="sibTrans" cxnId="{4B09100A-309A-4604-A37A-3F5A795E33E7}">
      <dgm:prSet/>
      <dgm:spPr/>
      <dgm:t>
        <a:bodyPr/>
        <a:lstStyle/>
        <a:p>
          <a:endParaRPr lang="en-US"/>
        </a:p>
      </dgm:t>
    </dgm:pt>
    <dgm:pt modelId="{AB836A6B-A6A0-4A5C-B936-F0BBBE30A07B}">
      <dgm:prSet/>
      <dgm:spPr/>
      <dgm:t>
        <a:bodyPr/>
        <a:lstStyle/>
        <a:p>
          <a:r>
            <a:rPr lang="en-US"/>
            <a:t>This refers to individual’s gender, protection of domestic violence victims, protects against sexual harassment, and protection for those on maternity leave</a:t>
          </a:r>
        </a:p>
      </dgm:t>
    </dgm:pt>
    <dgm:pt modelId="{264CB096-12FE-458D-AA17-377EC32D85F9}" type="parTrans" cxnId="{1F6C711B-EB91-43D0-981B-C123990DCA1C}">
      <dgm:prSet/>
      <dgm:spPr/>
      <dgm:t>
        <a:bodyPr/>
        <a:lstStyle/>
        <a:p>
          <a:endParaRPr lang="en-US"/>
        </a:p>
      </dgm:t>
    </dgm:pt>
    <dgm:pt modelId="{64D611E1-B569-4C8E-B464-C782533C4CEF}" type="sibTrans" cxnId="{1F6C711B-EB91-43D0-981B-C123990DCA1C}">
      <dgm:prSet/>
      <dgm:spPr/>
      <dgm:t>
        <a:bodyPr/>
        <a:lstStyle/>
        <a:p>
          <a:endParaRPr lang="en-US"/>
        </a:p>
      </dgm:t>
    </dgm:pt>
    <dgm:pt modelId="{EE066C3F-1036-4050-8A30-2D534A9648B5}">
      <dgm:prSet/>
      <dgm:spPr/>
      <dgm:t>
        <a:bodyPr/>
        <a:lstStyle/>
        <a:p>
          <a:r>
            <a:rPr lang="en-US"/>
            <a:t>Disability</a:t>
          </a:r>
        </a:p>
      </dgm:t>
    </dgm:pt>
    <dgm:pt modelId="{A04E41EB-99C7-4E57-A585-7EB82C1377DE}" type="parTrans" cxnId="{650DCDE2-EB8E-4FD0-BA69-155EDECFA7D5}">
      <dgm:prSet/>
      <dgm:spPr/>
      <dgm:t>
        <a:bodyPr/>
        <a:lstStyle/>
        <a:p>
          <a:endParaRPr lang="en-US"/>
        </a:p>
      </dgm:t>
    </dgm:pt>
    <dgm:pt modelId="{C5DBBE68-BA1C-4330-A195-50A1A46431B5}" type="sibTrans" cxnId="{650DCDE2-EB8E-4FD0-BA69-155EDECFA7D5}">
      <dgm:prSet/>
      <dgm:spPr/>
      <dgm:t>
        <a:bodyPr/>
        <a:lstStyle/>
        <a:p>
          <a:endParaRPr lang="en-US"/>
        </a:p>
      </dgm:t>
    </dgm:pt>
    <dgm:pt modelId="{6EC713E7-38A7-4348-ADDF-B0D149238853}">
      <dgm:prSet/>
      <dgm:spPr/>
      <dgm:t>
        <a:bodyPr/>
        <a:lstStyle/>
        <a:p>
          <a:r>
            <a:rPr lang="en-US"/>
            <a:t>Familial Status </a:t>
          </a:r>
        </a:p>
      </dgm:t>
    </dgm:pt>
    <dgm:pt modelId="{B6F63217-C030-4F4A-B956-6772E07FFF1D}" type="parTrans" cxnId="{8E117A54-DDF4-4B5D-A2D5-B7BAC8CB8EF0}">
      <dgm:prSet/>
      <dgm:spPr/>
      <dgm:t>
        <a:bodyPr/>
        <a:lstStyle/>
        <a:p>
          <a:endParaRPr lang="en-US"/>
        </a:p>
      </dgm:t>
    </dgm:pt>
    <dgm:pt modelId="{0FB147AA-2DA7-4642-B68D-F088249E6E2C}" type="sibTrans" cxnId="{8E117A54-DDF4-4B5D-A2D5-B7BAC8CB8EF0}">
      <dgm:prSet/>
      <dgm:spPr/>
      <dgm:t>
        <a:bodyPr/>
        <a:lstStyle/>
        <a:p>
          <a:endParaRPr lang="en-US"/>
        </a:p>
      </dgm:t>
    </dgm:pt>
    <dgm:pt modelId="{0F3DD3C3-B37D-4723-A56D-E23819C46001}">
      <dgm:prSet/>
      <dgm:spPr/>
      <dgm:t>
        <a:bodyPr/>
        <a:lstStyle/>
        <a:p>
          <a:r>
            <a:rPr lang="en-US"/>
            <a:t>This refers to individuals with children under 18, pregnant women, or persons in the process of adopting or fostering</a:t>
          </a:r>
        </a:p>
      </dgm:t>
    </dgm:pt>
    <dgm:pt modelId="{7FFE59AB-DA59-46E0-8CC7-B2E4BAD86E4E}" type="parTrans" cxnId="{4A893F7D-3F29-45F7-8F1D-B85DBB0A0B4B}">
      <dgm:prSet/>
      <dgm:spPr/>
      <dgm:t>
        <a:bodyPr/>
        <a:lstStyle/>
        <a:p>
          <a:endParaRPr lang="en-US"/>
        </a:p>
      </dgm:t>
    </dgm:pt>
    <dgm:pt modelId="{EB961991-4F78-4E90-AD86-0FCDC4997AEF}" type="sibTrans" cxnId="{4A893F7D-3F29-45F7-8F1D-B85DBB0A0B4B}">
      <dgm:prSet/>
      <dgm:spPr/>
      <dgm:t>
        <a:bodyPr/>
        <a:lstStyle/>
        <a:p>
          <a:endParaRPr lang="en-US"/>
        </a:p>
      </dgm:t>
    </dgm:pt>
    <dgm:pt modelId="{A6CDE019-26C2-4948-A6F5-49DDD6DDFF65}" type="pres">
      <dgm:prSet presAssocID="{AC0E2352-1D97-452C-B62E-91912B5B3757}" presName="diagram" presStyleCnt="0">
        <dgm:presLayoutVars>
          <dgm:dir/>
          <dgm:resizeHandles val="exact"/>
        </dgm:presLayoutVars>
      </dgm:prSet>
      <dgm:spPr/>
    </dgm:pt>
    <dgm:pt modelId="{60A187DC-270C-4DBD-BBA6-28CDB44E9CE5}" type="pres">
      <dgm:prSet presAssocID="{14B7B3E7-FAD5-465D-A3C6-76482D6DCA2A}" presName="node" presStyleLbl="node1" presStyleIdx="0" presStyleCnt="7">
        <dgm:presLayoutVars>
          <dgm:bulletEnabled val="1"/>
        </dgm:presLayoutVars>
      </dgm:prSet>
      <dgm:spPr/>
    </dgm:pt>
    <dgm:pt modelId="{F200C428-E41A-4590-B8DE-0DDD3BC4A64A}" type="pres">
      <dgm:prSet presAssocID="{2B3CBDE8-747C-4DA9-9276-6179176B6F79}" presName="sibTrans" presStyleCnt="0"/>
      <dgm:spPr/>
    </dgm:pt>
    <dgm:pt modelId="{1E1125B1-487D-4424-B954-764062A8D70A}" type="pres">
      <dgm:prSet presAssocID="{0B1B0708-AA29-4493-AD3C-B3E767872181}" presName="node" presStyleLbl="node1" presStyleIdx="1" presStyleCnt="7">
        <dgm:presLayoutVars>
          <dgm:bulletEnabled val="1"/>
        </dgm:presLayoutVars>
      </dgm:prSet>
      <dgm:spPr/>
    </dgm:pt>
    <dgm:pt modelId="{EAE6AE23-6C0A-42DA-B93B-014AB8CA6700}" type="pres">
      <dgm:prSet presAssocID="{0F325279-3DA9-4F2A-844F-9FFAF6A0FD78}" presName="sibTrans" presStyleCnt="0"/>
      <dgm:spPr/>
    </dgm:pt>
    <dgm:pt modelId="{D72F1E13-3DA3-469D-8FC3-FEA64F71AC08}" type="pres">
      <dgm:prSet presAssocID="{C56F00F2-F013-41B7-9954-78FA4746EBF9}" presName="node" presStyleLbl="node1" presStyleIdx="2" presStyleCnt="7">
        <dgm:presLayoutVars>
          <dgm:bulletEnabled val="1"/>
        </dgm:presLayoutVars>
      </dgm:prSet>
      <dgm:spPr/>
    </dgm:pt>
    <dgm:pt modelId="{79ACB0D3-9FDA-47BF-874D-FC42DD354549}" type="pres">
      <dgm:prSet presAssocID="{BEEF6D71-79EC-49DD-8EB4-620D42201979}" presName="sibTrans" presStyleCnt="0"/>
      <dgm:spPr/>
    </dgm:pt>
    <dgm:pt modelId="{1B3E0667-47CB-40E1-BF95-0D3CBB1E518C}" type="pres">
      <dgm:prSet presAssocID="{AB051EFE-0EF6-4056-854E-C9F82725E37F}" presName="node" presStyleLbl="node1" presStyleIdx="3" presStyleCnt="7">
        <dgm:presLayoutVars>
          <dgm:bulletEnabled val="1"/>
        </dgm:presLayoutVars>
      </dgm:prSet>
      <dgm:spPr/>
    </dgm:pt>
    <dgm:pt modelId="{C733E887-4D8F-4822-98C7-AF308C38CB26}" type="pres">
      <dgm:prSet presAssocID="{0D94A6AD-CA9F-405B-9EE0-3757114D217C}" presName="sibTrans" presStyleCnt="0"/>
      <dgm:spPr/>
    </dgm:pt>
    <dgm:pt modelId="{0DFB5B72-3686-4C36-A31F-BB96D2A87E98}" type="pres">
      <dgm:prSet presAssocID="{BD6363CA-BAD1-46B5-9E36-A33D7E22D1E7}" presName="node" presStyleLbl="node1" presStyleIdx="4" presStyleCnt="7">
        <dgm:presLayoutVars>
          <dgm:bulletEnabled val="1"/>
        </dgm:presLayoutVars>
      </dgm:prSet>
      <dgm:spPr/>
    </dgm:pt>
    <dgm:pt modelId="{48F0F634-5632-4DF8-8EDA-9D22B143147B}" type="pres">
      <dgm:prSet presAssocID="{E74DAF84-BC34-4067-8EF8-D382E417BBA1}" presName="sibTrans" presStyleCnt="0"/>
      <dgm:spPr/>
    </dgm:pt>
    <dgm:pt modelId="{3C488684-8A0D-4086-854B-318401274825}" type="pres">
      <dgm:prSet presAssocID="{EE066C3F-1036-4050-8A30-2D534A9648B5}" presName="node" presStyleLbl="node1" presStyleIdx="5" presStyleCnt="7">
        <dgm:presLayoutVars>
          <dgm:bulletEnabled val="1"/>
        </dgm:presLayoutVars>
      </dgm:prSet>
      <dgm:spPr/>
    </dgm:pt>
    <dgm:pt modelId="{658517F7-9094-481E-9C38-0EED00519045}" type="pres">
      <dgm:prSet presAssocID="{C5DBBE68-BA1C-4330-A195-50A1A46431B5}" presName="sibTrans" presStyleCnt="0"/>
      <dgm:spPr/>
    </dgm:pt>
    <dgm:pt modelId="{02849D89-0B07-42E0-BBC1-3989A56D80D4}" type="pres">
      <dgm:prSet presAssocID="{6EC713E7-38A7-4348-ADDF-B0D149238853}" presName="node" presStyleLbl="node1" presStyleIdx="6" presStyleCnt="7">
        <dgm:presLayoutVars>
          <dgm:bulletEnabled val="1"/>
        </dgm:presLayoutVars>
      </dgm:prSet>
      <dgm:spPr/>
    </dgm:pt>
  </dgm:ptLst>
  <dgm:cxnLst>
    <dgm:cxn modelId="{4B09100A-309A-4604-A37A-3F5A795E33E7}" srcId="{AC0E2352-1D97-452C-B62E-91912B5B3757}" destId="{BD6363CA-BAD1-46B5-9E36-A33D7E22D1E7}" srcOrd="4" destOrd="0" parTransId="{4E0F784C-31C4-4B82-9667-4B37F591382B}" sibTransId="{E74DAF84-BC34-4067-8EF8-D382E417BBA1}"/>
    <dgm:cxn modelId="{8BC94F17-BB1D-4FFE-8E7F-B7243A7A64BF}" type="presOf" srcId="{C56F00F2-F013-41B7-9954-78FA4746EBF9}" destId="{D72F1E13-3DA3-469D-8FC3-FEA64F71AC08}" srcOrd="0" destOrd="0" presId="urn:microsoft.com/office/officeart/2005/8/layout/default"/>
    <dgm:cxn modelId="{1F6C711B-EB91-43D0-981B-C123990DCA1C}" srcId="{BD6363CA-BAD1-46B5-9E36-A33D7E22D1E7}" destId="{AB836A6B-A6A0-4A5C-B936-F0BBBE30A07B}" srcOrd="0" destOrd="0" parTransId="{264CB096-12FE-458D-AA17-377EC32D85F9}" sibTransId="{64D611E1-B569-4C8E-B464-C782533C4CEF}"/>
    <dgm:cxn modelId="{63EFE523-333F-4226-B86C-30DE9EAA86F7}" type="presOf" srcId="{EE066C3F-1036-4050-8A30-2D534A9648B5}" destId="{3C488684-8A0D-4086-854B-318401274825}" srcOrd="0" destOrd="0" presId="urn:microsoft.com/office/officeart/2005/8/layout/default"/>
    <dgm:cxn modelId="{02837F39-6B1C-4799-BFC3-BCF729A145AF}" srcId="{AC0E2352-1D97-452C-B62E-91912B5B3757}" destId="{14B7B3E7-FAD5-465D-A3C6-76482D6DCA2A}" srcOrd="0" destOrd="0" parTransId="{F0F91237-DD71-4DA0-AD01-283CFDCD98CE}" sibTransId="{2B3CBDE8-747C-4DA9-9276-6179176B6F79}"/>
    <dgm:cxn modelId="{E7BF6C3C-5760-43EE-BD73-EF1772885506}" srcId="{AC0E2352-1D97-452C-B62E-91912B5B3757}" destId="{AB051EFE-0EF6-4056-854E-C9F82725E37F}" srcOrd="3" destOrd="0" parTransId="{7C8FD1C8-667E-4589-9C37-53974F76415C}" sibTransId="{0D94A6AD-CA9F-405B-9EE0-3757114D217C}"/>
    <dgm:cxn modelId="{EAFBE849-0461-4250-8B8E-453C3F977DA4}" srcId="{AC0E2352-1D97-452C-B62E-91912B5B3757}" destId="{0B1B0708-AA29-4493-AD3C-B3E767872181}" srcOrd="1" destOrd="0" parTransId="{659DF3F2-23DE-4D40-AE09-7887CCB51DA5}" sibTransId="{0F325279-3DA9-4F2A-844F-9FFAF6A0FD78}"/>
    <dgm:cxn modelId="{8E117A54-DDF4-4B5D-A2D5-B7BAC8CB8EF0}" srcId="{AC0E2352-1D97-452C-B62E-91912B5B3757}" destId="{6EC713E7-38A7-4348-ADDF-B0D149238853}" srcOrd="6" destOrd="0" parTransId="{B6F63217-C030-4F4A-B956-6772E07FFF1D}" sibTransId="{0FB147AA-2DA7-4642-B68D-F088249E6E2C}"/>
    <dgm:cxn modelId="{4A893F7D-3F29-45F7-8F1D-B85DBB0A0B4B}" srcId="{6EC713E7-38A7-4348-ADDF-B0D149238853}" destId="{0F3DD3C3-B37D-4723-A56D-E23819C46001}" srcOrd="0" destOrd="0" parTransId="{7FFE59AB-DA59-46E0-8CC7-B2E4BAD86E4E}" sibTransId="{EB961991-4F78-4E90-AD86-0FCDC4997AEF}"/>
    <dgm:cxn modelId="{C3441F7F-820B-4EBD-90BB-717A8590CE59}" srcId="{AC0E2352-1D97-452C-B62E-91912B5B3757}" destId="{C56F00F2-F013-41B7-9954-78FA4746EBF9}" srcOrd="2" destOrd="0" parTransId="{49DD9DC8-6B7D-4AA1-B024-FF2216D403CA}" sibTransId="{BEEF6D71-79EC-49DD-8EB4-620D42201979}"/>
    <dgm:cxn modelId="{35CC54C2-9A81-43E1-90AE-8F7659A78161}" type="presOf" srcId="{AC0E2352-1D97-452C-B62E-91912B5B3757}" destId="{A6CDE019-26C2-4948-A6F5-49DDD6DDFF65}" srcOrd="0" destOrd="0" presId="urn:microsoft.com/office/officeart/2005/8/layout/default"/>
    <dgm:cxn modelId="{3B9ED5C5-9FC3-45C7-B988-6A9BC7A0B2FA}" type="presOf" srcId="{AB051EFE-0EF6-4056-854E-C9F82725E37F}" destId="{1B3E0667-47CB-40E1-BF95-0D3CBB1E518C}" srcOrd="0" destOrd="0" presId="urn:microsoft.com/office/officeart/2005/8/layout/default"/>
    <dgm:cxn modelId="{F4F47BC7-891C-49B0-ACD4-C39B1B8987B5}" type="presOf" srcId="{14B7B3E7-FAD5-465D-A3C6-76482D6DCA2A}" destId="{60A187DC-270C-4DBD-BBA6-28CDB44E9CE5}" srcOrd="0" destOrd="0" presId="urn:microsoft.com/office/officeart/2005/8/layout/default"/>
    <dgm:cxn modelId="{682B1FDA-DC6B-4B3F-BDDF-22F8CC45E9E7}" type="presOf" srcId="{0B1B0708-AA29-4493-AD3C-B3E767872181}" destId="{1E1125B1-487D-4424-B954-764062A8D70A}" srcOrd="0" destOrd="0" presId="urn:microsoft.com/office/officeart/2005/8/layout/default"/>
    <dgm:cxn modelId="{650DCDE2-EB8E-4FD0-BA69-155EDECFA7D5}" srcId="{AC0E2352-1D97-452C-B62E-91912B5B3757}" destId="{EE066C3F-1036-4050-8A30-2D534A9648B5}" srcOrd="5" destOrd="0" parTransId="{A04E41EB-99C7-4E57-A585-7EB82C1377DE}" sibTransId="{C5DBBE68-BA1C-4330-A195-50A1A46431B5}"/>
    <dgm:cxn modelId="{3F6559EB-FE55-4237-93D4-79399AAA4DC7}" type="presOf" srcId="{AB836A6B-A6A0-4A5C-B936-F0BBBE30A07B}" destId="{0DFB5B72-3686-4C36-A31F-BB96D2A87E98}" srcOrd="0" destOrd="1" presId="urn:microsoft.com/office/officeart/2005/8/layout/default"/>
    <dgm:cxn modelId="{328D25EF-FF80-48D0-BE5C-E6FE6725FA02}" type="presOf" srcId="{BD6363CA-BAD1-46B5-9E36-A33D7E22D1E7}" destId="{0DFB5B72-3686-4C36-A31F-BB96D2A87E98}" srcOrd="0" destOrd="0" presId="urn:microsoft.com/office/officeart/2005/8/layout/default"/>
    <dgm:cxn modelId="{2A5479F0-EBFF-47FF-906F-13DF2FB6BD6C}" type="presOf" srcId="{0F3DD3C3-B37D-4723-A56D-E23819C46001}" destId="{02849D89-0B07-42E0-BBC1-3989A56D80D4}" srcOrd="0" destOrd="1" presId="urn:microsoft.com/office/officeart/2005/8/layout/default"/>
    <dgm:cxn modelId="{8F3F8BF3-4189-4387-BA08-F8C5AE33CC0B}" type="presOf" srcId="{6EC713E7-38A7-4348-ADDF-B0D149238853}" destId="{02849D89-0B07-42E0-BBC1-3989A56D80D4}" srcOrd="0" destOrd="0" presId="urn:microsoft.com/office/officeart/2005/8/layout/default"/>
    <dgm:cxn modelId="{CFBCD467-3DB7-4CC4-B22B-B29200FBC0F6}" type="presParOf" srcId="{A6CDE019-26C2-4948-A6F5-49DDD6DDFF65}" destId="{60A187DC-270C-4DBD-BBA6-28CDB44E9CE5}" srcOrd="0" destOrd="0" presId="urn:microsoft.com/office/officeart/2005/8/layout/default"/>
    <dgm:cxn modelId="{10C94BA5-01E6-4B47-9C55-D99432A695F9}" type="presParOf" srcId="{A6CDE019-26C2-4948-A6F5-49DDD6DDFF65}" destId="{F200C428-E41A-4590-B8DE-0DDD3BC4A64A}" srcOrd="1" destOrd="0" presId="urn:microsoft.com/office/officeart/2005/8/layout/default"/>
    <dgm:cxn modelId="{3E528064-28B3-4B56-B5DF-EBAEE0AABB07}" type="presParOf" srcId="{A6CDE019-26C2-4948-A6F5-49DDD6DDFF65}" destId="{1E1125B1-487D-4424-B954-764062A8D70A}" srcOrd="2" destOrd="0" presId="urn:microsoft.com/office/officeart/2005/8/layout/default"/>
    <dgm:cxn modelId="{74D60E75-5A7C-453D-BB06-A753D1741B37}" type="presParOf" srcId="{A6CDE019-26C2-4948-A6F5-49DDD6DDFF65}" destId="{EAE6AE23-6C0A-42DA-B93B-014AB8CA6700}" srcOrd="3" destOrd="0" presId="urn:microsoft.com/office/officeart/2005/8/layout/default"/>
    <dgm:cxn modelId="{C31C0251-5D4C-4872-A131-4B2BE025C3FF}" type="presParOf" srcId="{A6CDE019-26C2-4948-A6F5-49DDD6DDFF65}" destId="{D72F1E13-3DA3-469D-8FC3-FEA64F71AC08}" srcOrd="4" destOrd="0" presId="urn:microsoft.com/office/officeart/2005/8/layout/default"/>
    <dgm:cxn modelId="{AFE0727E-2388-4278-BC36-4AE889E737A9}" type="presParOf" srcId="{A6CDE019-26C2-4948-A6F5-49DDD6DDFF65}" destId="{79ACB0D3-9FDA-47BF-874D-FC42DD354549}" srcOrd="5" destOrd="0" presId="urn:microsoft.com/office/officeart/2005/8/layout/default"/>
    <dgm:cxn modelId="{BFEA1BB8-5AB9-417F-85DB-BC56F4EAD7D2}" type="presParOf" srcId="{A6CDE019-26C2-4948-A6F5-49DDD6DDFF65}" destId="{1B3E0667-47CB-40E1-BF95-0D3CBB1E518C}" srcOrd="6" destOrd="0" presId="urn:microsoft.com/office/officeart/2005/8/layout/default"/>
    <dgm:cxn modelId="{A4F6DEA2-F30B-4487-BB5D-AE2CD4A69132}" type="presParOf" srcId="{A6CDE019-26C2-4948-A6F5-49DDD6DDFF65}" destId="{C733E887-4D8F-4822-98C7-AF308C38CB26}" srcOrd="7" destOrd="0" presId="urn:microsoft.com/office/officeart/2005/8/layout/default"/>
    <dgm:cxn modelId="{D9B7A9C3-2F02-4D6C-B661-631FC99F76F9}" type="presParOf" srcId="{A6CDE019-26C2-4948-A6F5-49DDD6DDFF65}" destId="{0DFB5B72-3686-4C36-A31F-BB96D2A87E98}" srcOrd="8" destOrd="0" presId="urn:microsoft.com/office/officeart/2005/8/layout/default"/>
    <dgm:cxn modelId="{07EC05FC-B6FF-4954-8760-37A20AAF3F63}" type="presParOf" srcId="{A6CDE019-26C2-4948-A6F5-49DDD6DDFF65}" destId="{48F0F634-5632-4DF8-8EDA-9D22B143147B}" srcOrd="9" destOrd="0" presId="urn:microsoft.com/office/officeart/2005/8/layout/default"/>
    <dgm:cxn modelId="{21A665C0-F496-45D9-BF2D-92FA7AE44550}" type="presParOf" srcId="{A6CDE019-26C2-4948-A6F5-49DDD6DDFF65}" destId="{3C488684-8A0D-4086-854B-318401274825}" srcOrd="10" destOrd="0" presId="urn:microsoft.com/office/officeart/2005/8/layout/default"/>
    <dgm:cxn modelId="{DF29690C-0E94-4CF3-AE28-61974E575335}" type="presParOf" srcId="{A6CDE019-26C2-4948-A6F5-49DDD6DDFF65}" destId="{658517F7-9094-481E-9C38-0EED00519045}" srcOrd="11" destOrd="0" presId="urn:microsoft.com/office/officeart/2005/8/layout/default"/>
    <dgm:cxn modelId="{7241A252-5F52-4A95-AC94-86FFF92DCCA3}" type="presParOf" srcId="{A6CDE019-26C2-4948-A6F5-49DDD6DDFF65}" destId="{02849D89-0B07-42E0-BBC1-3989A56D80D4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1D7643-5889-4330-BD9B-B26F714C617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2570C7D-F23E-405E-A4CB-FAB4CF693721}">
      <dgm:prSet/>
      <dgm:spPr/>
      <dgm:t>
        <a:bodyPr/>
        <a:lstStyle/>
        <a:p>
          <a:r>
            <a:rPr lang="en-US"/>
            <a:t>Tammy Harris</a:t>
          </a:r>
        </a:p>
      </dgm:t>
    </dgm:pt>
    <dgm:pt modelId="{049DCAFD-EFED-41E5-83EC-A4EEFC711B28}" type="parTrans" cxnId="{A73EB1DF-9458-4E05-ADDE-10A2D3459DB9}">
      <dgm:prSet/>
      <dgm:spPr/>
      <dgm:t>
        <a:bodyPr/>
        <a:lstStyle/>
        <a:p>
          <a:endParaRPr lang="en-US"/>
        </a:p>
      </dgm:t>
    </dgm:pt>
    <dgm:pt modelId="{4C46DABC-76BB-4AF8-9E2D-9B2D5A4BB812}" type="sibTrans" cxnId="{A73EB1DF-9458-4E05-ADDE-10A2D3459DB9}">
      <dgm:prSet/>
      <dgm:spPr/>
      <dgm:t>
        <a:bodyPr/>
        <a:lstStyle/>
        <a:p>
          <a:endParaRPr lang="en-US"/>
        </a:p>
      </dgm:t>
    </dgm:pt>
    <dgm:pt modelId="{3F745A92-4EA0-4364-8151-6C53C433C70F}">
      <dgm:prSet/>
      <dgm:spPr/>
      <dgm:t>
        <a:bodyPr/>
        <a:lstStyle/>
        <a:p>
          <a:r>
            <a:rPr lang="en-US">
              <a:hlinkClick xmlns:r="http://schemas.openxmlformats.org/officeDocument/2006/relationships" r:id="rId1"/>
            </a:rPr>
            <a:t>tharris@baycountyfl.gov</a:t>
          </a:r>
          <a:endParaRPr lang="en-US"/>
        </a:p>
      </dgm:t>
    </dgm:pt>
    <dgm:pt modelId="{546DAAE9-E88D-492F-94BF-95A481535EC3}" type="parTrans" cxnId="{4F820882-75F5-4F4F-B5CB-81CC0E95ADF5}">
      <dgm:prSet/>
      <dgm:spPr/>
      <dgm:t>
        <a:bodyPr/>
        <a:lstStyle/>
        <a:p>
          <a:endParaRPr lang="en-US"/>
        </a:p>
      </dgm:t>
    </dgm:pt>
    <dgm:pt modelId="{6C7F6E29-3205-47C2-AA9D-28A276B0DF18}" type="sibTrans" cxnId="{4F820882-75F5-4F4F-B5CB-81CC0E95ADF5}">
      <dgm:prSet/>
      <dgm:spPr/>
      <dgm:t>
        <a:bodyPr/>
        <a:lstStyle/>
        <a:p>
          <a:endParaRPr lang="en-US"/>
        </a:p>
      </dgm:t>
    </dgm:pt>
    <dgm:pt modelId="{593A1990-5D9E-4E7E-A9D1-B8137241C6F0}">
      <dgm:prSet/>
      <dgm:spPr/>
      <dgm:t>
        <a:bodyPr/>
        <a:lstStyle/>
        <a:p>
          <a:r>
            <a:rPr lang="en-US"/>
            <a:t>850-245-2461</a:t>
          </a:r>
        </a:p>
      </dgm:t>
    </dgm:pt>
    <dgm:pt modelId="{E1CA3E28-855A-4628-83B1-E245E8982952}" type="parTrans" cxnId="{C019217A-41A8-48D8-A034-ABD257331305}">
      <dgm:prSet/>
      <dgm:spPr/>
      <dgm:t>
        <a:bodyPr/>
        <a:lstStyle/>
        <a:p>
          <a:endParaRPr lang="en-US"/>
        </a:p>
      </dgm:t>
    </dgm:pt>
    <dgm:pt modelId="{648F731A-1FF7-4D63-A1B1-E5BE43CA7D26}" type="sibTrans" cxnId="{C019217A-41A8-48D8-A034-ABD257331305}">
      <dgm:prSet/>
      <dgm:spPr/>
      <dgm:t>
        <a:bodyPr/>
        <a:lstStyle/>
        <a:p>
          <a:endParaRPr lang="en-US"/>
        </a:p>
      </dgm:t>
    </dgm:pt>
    <dgm:pt modelId="{F2B2A6BA-8755-4DF5-875C-111B1615D78D}" type="pres">
      <dgm:prSet presAssocID="{FF1D7643-5889-4330-BD9B-B26F714C6170}" presName="vert0" presStyleCnt="0">
        <dgm:presLayoutVars>
          <dgm:dir/>
          <dgm:animOne val="branch"/>
          <dgm:animLvl val="lvl"/>
        </dgm:presLayoutVars>
      </dgm:prSet>
      <dgm:spPr/>
    </dgm:pt>
    <dgm:pt modelId="{CF0A9C7B-086E-495C-9EAF-0839FB4F37BE}" type="pres">
      <dgm:prSet presAssocID="{B2570C7D-F23E-405E-A4CB-FAB4CF693721}" presName="thickLine" presStyleLbl="alignNode1" presStyleIdx="0" presStyleCnt="3"/>
      <dgm:spPr/>
    </dgm:pt>
    <dgm:pt modelId="{5C006D10-744B-4357-80E0-CD8248E4EBC5}" type="pres">
      <dgm:prSet presAssocID="{B2570C7D-F23E-405E-A4CB-FAB4CF693721}" presName="horz1" presStyleCnt="0"/>
      <dgm:spPr/>
    </dgm:pt>
    <dgm:pt modelId="{F8C93472-DBA5-421B-BF8F-915531DEB15F}" type="pres">
      <dgm:prSet presAssocID="{B2570C7D-F23E-405E-A4CB-FAB4CF693721}" presName="tx1" presStyleLbl="revTx" presStyleIdx="0" presStyleCnt="3"/>
      <dgm:spPr/>
    </dgm:pt>
    <dgm:pt modelId="{FFABC1F2-3021-488F-AFA4-63F1B3EB2EDF}" type="pres">
      <dgm:prSet presAssocID="{B2570C7D-F23E-405E-A4CB-FAB4CF693721}" presName="vert1" presStyleCnt="0"/>
      <dgm:spPr/>
    </dgm:pt>
    <dgm:pt modelId="{EEE83727-FA21-4577-AE2C-56CD94BE2500}" type="pres">
      <dgm:prSet presAssocID="{3F745A92-4EA0-4364-8151-6C53C433C70F}" presName="thickLine" presStyleLbl="alignNode1" presStyleIdx="1" presStyleCnt="3"/>
      <dgm:spPr/>
    </dgm:pt>
    <dgm:pt modelId="{D2EB7697-C738-48FD-9F09-8B07D9FBB22D}" type="pres">
      <dgm:prSet presAssocID="{3F745A92-4EA0-4364-8151-6C53C433C70F}" presName="horz1" presStyleCnt="0"/>
      <dgm:spPr/>
    </dgm:pt>
    <dgm:pt modelId="{6A817959-E8A6-4DA0-8FF8-DC71E5067980}" type="pres">
      <dgm:prSet presAssocID="{3F745A92-4EA0-4364-8151-6C53C433C70F}" presName="tx1" presStyleLbl="revTx" presStyleIdx="1" presStyleCnt="3"/>
      <dgm:spPr/>
    </dgm:pt>
    <dgm:pt modelId="{48909EBF-E9F7-421E-B69D-EBDF7015DD06}" type="pres">
      <dgm:prSet presAssocID="{3F745A92-4EA0-4364-8151-6C53C433C70F}" presName="vert1" presStyleCnt="0"/>
      <dgm:spPr/>
    </dgm:pt>
    <dgm:pt modelId="{0E6FFA03-B6E7-40F1-A0B6-C9598DE7A027}" type="pres">
      <dgm:prSet presAssocID="{593A1990-5D9E-4E7E-A9D1-B8137241C6F0}" presName="thickLine" presStyleLbl="alignNode1" presStyleIdx="2" presStyleCnt="3"/>
      <dgm:spPr/>
    </dgm:pt>
    <dgm:pt modelId="{277B95D2-E7BD-439C-A05C-F62D62F81A4C}" type="pres">
      <dgm:prSet presAssocID="{593A1990-5D9E-4E7E-A9D1-B8137241C6F0}" presName="horz1" presStyleCnt="0"/>
      <dgm:spPr/>
    </dgm:pt>
    <dgm:pt modelId="{36B092A4-AFC9-4037-BADA-09AEA930F76B}" type="pres">
      <dgm:prSet presAssocID="{593A1990-5D9E-4E7E-A9D1-B8137241C6F0}" presName="tx1" presStyleLbl="revTx" presStyleIdx="2" presStyleCnt="3"/>
      <dgm:spPr/>
    </dgm:pt>
    <dgm:pt modelId="{F4F603EF-2304-484A-ACFE-33CC30DAA5A5}" type="pres">
      <dgm:prSet presAssocID="{593A1990-5D9E-4E7E-A9D1-B8137241C6F0}" presName="vert1" presStyleCnt="0"/>
      <dgm:spPr/>
    </dgm:pt>
  </dgm:ptLst>
  <dgm:cxnLst>
    <dgm:cxn modelId="{44688107-2106-4768-9B40-C3E8EE89CED3}" type="presOf" srcId="{B2570C7D-F23E-405E-A4CB-FAB4CF693721}" destId="{F8C93472-DBA5-421B-BF8F-915531DEB15F}" srcOrd="0" destOrd="0" presId="urn:microsoft.com/office/officeart/2008/layout/LinedList"/>
    <dgm:cxn modelId="{9A02243A-5358-471F-ACBE-04DE7CFC9CDA}" type="presOf" srcId="{FF1D7643-5889-4330-BD9B-B26F714C6170}" destId="{F2B2A6BA-8755-4DF5-875C-111B1615D78D}" srcOrd="0" destOrd="0" presId="urn:microsoft.com/office/officeart/2008/layout/LinedList"/>
    <dgm:cxn modelId="{C019217A-41A8-48D8-A034-ABD257331305}" srcId="{FF1D7643-5889-4330-BD9B-B26F714C6170}" destId="{593A1990-5D9E-4E7E-A9D1-B8137241C6F0}" srcOrd="2" destOrd="0" parTransId="{E1CA3E28-855A-4628-83B1-E245E8982952}" sibTransId="{648F731A-1FF7-4D63-A1B1-E5BE43CA7D26}"/>
    <dgm:cxn modelId="{4F820882-75F5-4F4F-B5CB-81CC0E95ADF5}" srcId="{FF1D7643-5889-4330-BD9B-B26F714C6170}" destId="{3F745A92-4EA0-4364-8151-6C53C433C70F}" srcOrd="1" destOrd="0" parTransId="{546DAAE9-E88D-492F-94BF-95A481535EC3}" sibTransId="{6C7F6E29-3205-47C2-AA9D-28A276B0DF18}"/>
    <dgm:cxn modelId="{FBBE81D0-540B-4DA0-B3A9-4BEAC640364F}" type="presOf" srcId="{3F745A92-4EA0-4364-8151-6C53C433C70F}" destId="{6A817959-E8A6-4DA0-8FF8-DC71E5067980}" srcOrd="0" destOrd="0" presId="urn:microsoft.com/office/officeart/2008/layout/LinedList"/>
    <dgm:cxn modelId="{A73EB1DF-9458-4E05-ADDE-10A2D3459DB9}" srcId="{FF1D7643-5889-4330-BD9B-B26F714C6170}" destId="{B2570C7D-F23E-405E-A4CB-FAB4CF693721}" srcOrd="0" destOrd="0" parTransId="{049DCAFD-EFED-41E5-83EC-A4EEFC711B28}" sibTransId="{4C46DABC-76BB-4AF8-9E2D-9B2D5A4BB812}"/>
    <dgm:cxn modelId="{340805F6-B6DF-499A-9780-BEF620BFF468}" type="presOf" srcId="{593A1990-5D9E-4E7E-A9D1-B8137241C6F0}" destId="{36B092A4-AFC9-4037-BADA-09AEA930F76B}" srcOrd="0" destOrd="0" presId="urn:microsoft.com/office/officeart/2008/layout/LinedList"/>
    <dgm:cxn modelId="{CD7BC3F6-8D62-46EC-9102-AAB2DCA1DFDD}" type="presParOf" srcId="{F2B2A6BA-8755-4DF5-875C-111B1615D78D}" destId="{CF0A9C7B-086E-495C-9EAF-0839FB4F37BE}" srcOrd="0" destOrd="0" presId="urn:microsoft.com/office/officeart/2008/layout/LinedList"/>
    <dgm:cxn modelId="{B6AF89CD-587F-476E-A8A8-99DDA963AC7D}" type="presParOf" srcId="{F2B2A6BA-8755-4DF5-875C-111B1615D78D}" destId="{5C006D10-744B-4357-80E0-CD8248E4EBC5}" srcOrd="1" destOrd="0" presId="urn:microsoft.com/office/officeart/2008/layout/LinedList"/>
    <dgm:cxn modelId="{1F8590E6-5A2C-48A3-9353-9082544346B9}" type="presParOf" srcId="{5C006D10-744B-4357-80E0-CD8248E4EBC5}" destId="{F8C93472-DBA5-421B-BF8F-915531DEB15F}" srcOrd="0" destOrd="0" presId="urn:microsoft.com/office/officeart/2008/layout/LinedList"/>
    <dgm:cxn modelId="{4F21EA8D-FCBC-4549-874A-F8F7DD5E45F6}" type="presParOf" srcId="{5C006D10-744B-4357-80E0-CD8248E4EBC5}" destId="{FFABC1F2-3021-488F-AFA4-63F1B3EB2EDF}" srcOrd="1" destOrd="0" presId="urn:microsoft.com/office/officeart/2008/layout/LinedList"/>
    <dgm:cxn modelId="{F17ED905-77FD-4D97-881D-4E39140291CB}" type="presParOf" srcId="{F2B2A6BA-8755-4DF5-875C-111B1615D78D}" destId="{EEE83727-FA21-4577-AE2C-56CD94BE2500}" srcOrd="2" destOrd="0" presId="urn:microsoft.com/office/officeart/2008/layout/LinedList"/>
    <dgm:cxn modelId="{D0318477-24D9-4BFD-BF01-F105820548E1}" type="presParOf" srcId="{F2B2A6BA-8755-4DF5-875C-111B1615D78D}" destId="{D2EB7697-C738-48FD-9F09-8B07D9FBB22D}" srcOrd="3" destOrd="0" presId="urn:microsoft.com/office/officeart/2008/layout/LinedList"/>
    <dgm:cxn modelId="{87CCF27F-FB8B-4396-969F-22C874DF5173}" type="presParOf" srcId="{D2EB7697-C738-48FD-9F09-8B07D9FBB22D}" destId="{6A817959-E8A6-4DA0-8FF8-DC71E5067980}" srcOrd="0" destOrd="0" presId="urn:microsoft.com/office/officeart/2008/layout/LinedList"/>
    <dgm:cxn modelId="{E5B29E8F-3F7B-4B2A-B18E-344317A160D3}" type="presParOf" srcId="{D2EB7697-C738-48FD-9F09-8B07D9FBB22D}" destId="{48909EBF-E9F7-421E-B69D-EBDF7015DD06}" srcOrd="1" destOrd="0" presId="urn:microsoft.com/office/officeart/2008/layout/LinedList"/>
    <dgm:cxn modelId="{11B2A715-9EFB-4E93-865C-35D5F180235E}" type="presParOf" srcId="{F2B2A6BA-8755-4DF5-875C-111B1615D78D}" destId="{0E6FFA03-B6E7-40F1-A0B6-C9598DE7A027}" srcOrd="4" destOrd="0" presId="urn:microsoft.com/office/officeart/2008/layout/LinedList"/>
    <dgm:cxn modelId="{AA869010-24C8-4D44-80B6-A93D38E9D91C}" type="presParOf" srcId="{F2B2A6BA-8755-4DF5-875C-111B1615D78D}" destId="{277B95D2-E7BD-439C-A05C-F62D62F81A4C}" srcOrd="5" destOrd="0" presId="urn:microsoft.com/office/officeart/2008/layout/LinedList"/>
    <dgm:cxn modelId="{4E9CF9A2-1188-41E6-8769-53FC2FDB5C89}" type="presParOf" srcId="{277B95D2-E7BD-439C-A05C-F62D62F81A4C}" destId="{36B092A4-AFC9-4037-BADA-09AEA930F76B}" srcOrd="0" destOrd="0" presId="urn:microsoft.com/office/officeart/2008/layout/LinedList"/>
    <dgm:cxn modelId="{2404B8C8-8AFB-46D6-B323-81CD09F6C1E5}" type="presParOf" srcId="{277B95D2-E7BD-439C-A05C-F62D62F81A4C}" destId="{F4F603EF-2304-484A-ACFE-33CC30DAA5A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187DC-270C-4DBD-BBA6-28CDB44E9CE5}">
      <dsp:nvSpPr>
        <dsp:cNvPr id="0" name=""/>
        <dsp:cNvSpPr/>
      </dsp:nvSpPr>
      <dsp:spPr>
        <a:xfrm>
          <a:off x="3201" y="445489"/>
          <a:ext cx="2539866" cy="15239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Race</a:t>
          </a:r>
        </a:p>
      </dsp:txBody>
      <dsp:txXfrm>
        <a:off x="3201" y="445489"/>
        <a:ext cx="2539866" cy="1523919"/>
      </dsp:txXfrm>
    </dsp:sp>
    <dsp:sp modelId="{1E1125B1-487D-4424-B954-764062A8D70A}">
      <dsp:nvSpPr>
        <dsp:cNvPr id="0" name=""/>
        <dsp:cNvSpPr/>
      </dsp:nvSpPr>
      <dsp:spPr>
        <a:xfrm>
          <a:off x="2797054" y="445489"/>
          <a:ext cx="2539866" cy="1523919"/>
        </a:xfrm>
        <a:prstGeom prst="rect">
          <a:avLst/>
        </a:prstGeom>
        <a:solidFill>
          <a:schemeClr val="accent2">
            <a:hueOff val="1073936"/>
            <a:satOff val="-3082"/>
            <a:lumOff val="-49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Color</a:t>
          </a:r>
        </a:p>
      </dsp:txBody>
      <dsp:txXfrm>
        <a:off x="2797054" y="445489"/>
        <a:ext cx="2539866" cy="1523919"/>
      </dsp:txXfrm>
    </dsp:sp>
    <dsp:sp modelId="{D72F1E13-3DA3-469D-8FC3-FEA64F71AC08}">
      <dsp:nvSpPr>
        <dsp:cNvPr id="0" name=""/>
        <dsp:cNvSpPr/>
      </dsp:nvSpPr>
      <dsp:spPr>
        <a:xfrm>
          <a:off x="5590907" y="445489"/>
          <a:ext cx="2539866" cy="1523919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Religion</a:t>
          </a:r>
        </a:p>
      </dsp:txBody>
      <dsp:txXfrm>
        <a:off x="5590907" y="445489"/>
        <a:ext cx="2539866" cy="1523919"/>
      </dsp:txXfrm>
    </dsp:sp>
    <dsp:sp modelId="{1B3E0667-47CB-40E1-BF95-0D3CBB1E518C}">
      <dsp:nvSpPr>
        <dsp:cNvPr id="0" name=""/>
        <dsp:cNvSpPr/>
      </dsp:nvSpPr>
      <dsp:spPr>
        <a:xfrm>
          <a:off x="8384760" y="445489"/>
          <a:ext cx="2539866" cy="1523919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National Origin</a:t>
          </a:r>
        </a:p>
      </dsp:txBody>
      <dsp:txXfrm>
        <a:off x="8384760" y="445489"/>
        <a:ext cx="2539866" cy="1523919"/>
      </dsp:txXfrm>
    </dsp:sp>
    <dsp:sp modelId="{0DFB5B72-3686-4C36-A31F-BB96D2A87E98}">
      <dsp:nvSpPr>
        <dsp:cNvPr id="0" name=""/>
        <dsp:cNvSpPr/>
      </dsp:nvSpPr>
      <dsp:spPr>
        <a:xfrm>
          <a:off x="1400128" y="2223395"/>
          <a:ext cx="2539866" cy="1523919"/>
        </a:xfrm>
        <a:prstGeom prst="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Sex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/>
            <a:t>This refers to individual’s gender, protection of domestic violence victims, protects against sexual harassment, and protection for those on maternity leave</a:t>
          </a:r>
        </a:p>
      </dsp:txBody>
      <dsp:txXfrm>
        <a:off x="1400128" y="2223395"/>
        <a:ext cx="2539866" cy="1523919"/>
      </dsp:txXfrm>
    </dsp:sp>
    <dsp:sp modelId="{3C488684-8A0D-4086-854B-318401274825}">
      <dsp:nvSpPr>
        <dsp:cNvPr id="0" name=""/>
        <dsp:cNvSpPr/>
      </dsp:nvSpPr>
      <dsp:spPr>
        <a:xfrm>
          <a:off x="4193981" y="2223395"/>
          <a:ext cx="2539866" cy="1523919"/>
        </a:xfrm>
        <a:prstGeom prst="rect">
          <a:avLst/>
        </a:prstGeom>
        <a:solidFill>
          <a:schemeClr val="accent2">
            <a:hueOff val="5369678"/>
            <a:satOff val="-15411"/>
            <a:lumOff val="-2467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Disability</a:t>
          </a:r>
        </a:p>
      </dsp:txBody>
      <dsp:txXfrm>
        <a:off x="4193981" y="2223395"/>
        <a:ext cx="2539866" cy="1523919"/>
      </dsp:txXfrm>
    </dsp:sp>
    <dsp:sp modelId="{02849D89-0B07-42E0-BBC1-3989A56D80D4}">
      <dsp:nvSpPr>
        <dsp:cNvPr id="0" name=""/>
        <dsp:cNvSpPr/>
      </dsp:nvSpPr>
      <dsp:spPr>
        <a:xfrm>
          <a:off x="6987834" y="2223395"/>
          <a:ext cx="2539866" cy="1523919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Familial Status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/>
            <a:t>This refers to individuals with children under 18, pregnant women, or persons in the process of adopting or fostering</a:t>
          </a:r>
        </a:p>
      </dsp:txBody>
      <dsp:txXfrm>
        <a:off x="6987834" y="2223395"/>
        <a:ext cx="2539866" cy="1523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0A9C7B-086E-495C-9EAF-0839FB4F37BE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C93472-DBA5-421B-BF8F-915531DEB15F}">
      <dsp:nvSpPr>
        <dsp:cNvPr id="0" name=""/>
        <dsp:cNvSpPr/>
      </dsp:nvSpPr>
      <dsp:spPr>
        <a:xfrm>
          <a:off x="0" y="212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Tammy Harris</a:t>
          </a:r>
        </a:p>
      </dsp:txBody>
      <dsp:txXfrm>
        <a:off x="0" y="2124"/>
        <a:ext cx="10515600" cy="1449029"/>
      </dsp:txXfrm>
    </dsp:sp>
    <dsp:sp modelId="{EEE83727-FA21-4577-AE2C-56CD94BE2500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817959-E8A6-4DA0-8FF8-DC71E5067980}">
      <dsp:nvSpPr>
        <dsp:cNvPr id="0" name=""/>
        <dsp:cNvSpPr/>
      </dsp:nvSpPr>
      <dsp:spPr>
        <a:xfrm>
          <a:off x="0" y="145115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>
              <a:hlinkClick xmlns:r="http://schemas.openxmlformats.org/officeDocument/2006/relationships" r:id="rId1"/>
            </a:rPr>
            <a:t>tharris@baycountyfl.gov</a:t>
          </a:r>
          <a:endParaRPr lang="en-US" sz="6500" kern="1200"/>
        </a:p>
      </dsp:txBody>
      <dsp:txXfrm>
        <a:off x="0" y="1451154"/>
        <a:ext cx="10515600" cy="1449029"/>
      </dsp:txXfrm>
    </dsp:sp>
    <dsp:sp modelId="{0E6FFA03-B6E7-40F1-A0B6-C9598DE7A027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B092A4-AFC9-4037-BADA-09AEA930F76B}">
      <dsp:nvSpPr>
        <dsp:cNvPr id="0" name=""/>
        <dsp:cNvSpPr/>
      </dsp:nvSpPr>
      <dsp:spPr>
        <a:xfrm>
          <a:off x="0" y="2900183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850-245-2461</a:t>
          </a:r>
        </a:p>
      </dsp:txBody>
      <dsp:txXfrm>
        <a:off x="0" y="2900183"/>
        <a:ext cx="10515600" cy="1449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0CF1DA-1B91-4891-ABF7-0A967A34D6ED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1E9FE-F03E-41AC-8EC8-1C388C01E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5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11E9FE-F03E-41AC-8EC8-1C388C01E51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66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FAA39-DCB8-9E9F-A400-8F8CC40822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D87C03-CE13-2DC9-B5DF-927EE55EED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E5B1A-06AE-AE99-CF1D-071F34CFE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E11-1445-484A-8119-6769F9450BF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81124-8844-78F8-2AB5-47D099B09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8BE57-CAC0-29C7-C239-8639D6621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378B-46CA-4896-83AC-99152A71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00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D71E0-C447-C8B5-3472-2AA8FB2A4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3642C4-48FB-45B0-B77F-4CF076E7F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EA9BB-4291-1273-7175-AA68746FC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E11-1445-484A-8119-6769F9450BF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25B82-1DAC-E566-0F52-DAA0F2E95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F7230-A7C0-D497-D685-4D435D771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378B-46CA-4896-83AC-99152A71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B0C98-907C-AA5D-92E5-4B588289D7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80D589-FB04-8FEA-29AF-6E58DFCE8C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01192-DAAF-7B84-63AC-3715AF9E2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E11-1445-484A-8119-6769F9450BF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EC274-E72F-CC9C-208C-803B6F9DD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EF304-C34A-0369-D6EA-5BEA34BA4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378B-46CA-4896-83AC-99152A71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3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E2EE9-1543-C3BC-1595-2388DB197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4A3E1-BDF3-B23B-5BB0-2395F773A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8B66D-20BD-8A99-D9F7-09AEA3BBC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E11-1445-484A-8119-6769F9450BF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133EB-C2C6-97BD-F16D-7A201EF43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2BA7C-4867-0AEF-B210-5D3C05DEF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378B-46CA-4896-83AC-99152A71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0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71804-F811-F93D-B1D7-FD8D53F1F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792CE9-F756-C557-EEFC-FAA741DC0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91DB4-BE0A-A672-5C03-619F6CBE1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E11-1445-484A-8119-6769F9450BF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A365F-5B22-B926-1CE8-1548F535E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71ECE-6A41-10C7-0775-1BD39269E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378B-46CA-4896-83AC-99152A71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A263C-6E29-7EE9-A036-2F78D7061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74D49-AA6E-748E-2C2F-ACE7ADD9BA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F48E5-8F3E-207C-DC70-BA12D9098D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651429-B940-7543-C03D-E33027E6E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E11-1445-484A-8119-6769F9450BF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82186C-6B77-71D2-FD3A-490324C81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8EBD9-98B9-D110-C653-943D50C78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378B-46CA-4896-83AC-99152A71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82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1F741-437A-1A72-1768-95F2E6F81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4C220-7000-307A-4AA6-9283613D6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015D2D-EF1F-C505-DDA7-28FDFF48F2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50494D-4875-D8E6-2F18-6840D1F64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73B296-5CDB-1A25-D0B4-161D98A9E5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AE82D5-D0E8-69C5-C0EE-379DB7494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E11-1445-484A-8119-6769F9450BF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7203DB-A431-6C5B-463D-B6CDF33D7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854473-5045-EB9A-4313-8E1415F52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378B-46CA-4896-83AC-99152A71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7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3E07B-E57B-BFF9-6825-81E530A7D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0D564B-42C7-3DA8-205A-11492F5B0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E11-1445-484A-8119-6769F9450BF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A6E9EF-1BAC-C8CE-8E53-9FB95D568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0E5D62-A9C9-3053-0FF5-E73662533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378B-46CA-4896-83AC-99152A71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7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66E369-A784-AAA9-B2D8-D10362F1F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E11-1445-484A-8119-6769F9450BF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7CF012-B961-8A11-2959-7E150D12C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73FE63-B788-4A56-A1C8-3A71B7C18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378B-46CA-4896-83AC-99152A71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063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E8FB-361E-DCC9-AB33-BD15452B9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A8E41-6C72-85FC-D04E-EAECFD24D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2328B7-1A49-C73F-BC28-F3B925A98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4354C-1F56-8A66-78AB-6A3E6B47B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E11-1445-484A-8119-6769F9450BF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5A02C-B8A7-657D-BEC5-7AB448727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E2446-A61F-E6F0-04D7-F67A68957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378B-46CA-4896-83AC-99152A71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16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40560-9800-D3B5-F013-F83D00854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FABA80-FC86-9374-7DB9-37A23CABAE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782E93-59C5-7346-3401-C3CFFF87A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416310-74AB-3DE4-83CA-703B43B62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E11-1445-484A-8119-6769F9450BF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BB3707-5486-6505-7EE9-A3E30F68F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35E635-378D-6AA4-5008-BBC8D83FA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378B-46CA-4896-83AC-99152A71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5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97EC28-0593-0A45-12C4-5B56A93CD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5FD454-676D-1B0F-8048-A66AFCC33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E4270-DC47-7534-EB78-FE826AF7F2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455E11-1445-484A-8119-6769F9450BF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6D084-6791-6C6C-F69C-247835878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17F27-4CB8-5FFC-B47C-1A07E9BA7E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91378B-46CA-4896-83AC-99152A71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71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hyperlink" Target="http://www.flickr.com/photos/betsy111109/6517544305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igures of houses in different position and sizes">
            <a:extLst>
              <a:ext uri="{FF2B5EF4-FFF2-40B4-BE49-F238E27FC236}">
                <a16:creationId xmlns:a16="http://schemas.microsoft.com/office/drawing/2014/main" id="{2DC2EE6C-9B4F-1278-1C97-4EC87AA063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598DE1-82BB-F56C-BE04-8EE3EB774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5200" dirty="0"/>
              <a:t>Fair Housing for Community Leaders</a:t>
            </a:r>
          </a:p>
        </p:txBody>
      </p:sp>
    </p:spTree>
    <p:extLst>
      <p:ext uri="{BB962C8B-B14F-4D97-AF65-F5344CB8AC3E}">
        <p14:creationId xmlns:p14="http://schemas.microsoft.com/office/powerpoint/2010/main" val="429988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A1583A-475D-638C-8A9A-BE752C60D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Is Fair Housing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F02EB-4D84-EF8F-7E98-0BF12B160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000" b="1" i="1" kern="1200" dirty="0">
                <a:latin typeface="+mn-lt"/>
                <a:ea typeface="+mn-ea"/>
                <a:cs typeface="+mn-cs"/>
              </a:rPr>
              <a:t>A Federal Law </a:t>
            </a:r>
            <a:r>
              <a:rPr lang="en-US" sz="2000" kern="1200" dirty="0">
                <a:latin typeface="+mn-lt"/>
                <a:ea typeface="+mn-ea"/>
                <a:cs typeface="+mn-cs"/>
              </a:rPr>
              <a:t>which prohibits housing discrimination based on an individual’s protected class from discrimination in housing transactions such as rentals, sales, lending and insurance.</a:t>
            </a:r>
          </a:p>
          <a:p>
            <a:pPr marL="0" indent="0">
              <a:buNone/>
            </a:pPr>
            <a:r>
              <a:rPr lang="en-US" sz="2000" b="1" i="1" dirty="0"/>
              <a:t>It ensures access for everyone </a:t>
            </a:r>
            <a:r>
              <a:rPr lang="en-US" sz="2000" dirty="0"/>
              <a:t>– it is key to all people having the roof they want over their heads.</a:t>
            </a:r>
          </a:p>
          <a:p>
            <a:pPr marL="0" indent="0">
              <a:buNone/>
            </a:pPr>
            <a:r>
              <a:rPr lang="en-US" sz="2000" b="1" i="1" dirty="0"/>
              <a:t>It encourages neighborhoods to put out their welcome mat</a:t>
            </a:r>
            <a:r>
              <a:rPr lang="en-US" sz="2000" dirty="0"/>
              <a:t>.  Welcoming, open and diverse neighborhoods create a sense of pride and make a real difference, especially in the midst of tough economic times</a:t>
            </a:r>
            <a:endParaRPr lang="en-US" sz="2000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11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D87B25-0E43-F24D-58A9-11EDEDDBA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Who is Protected by Fair Housing?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F8FD038-7323-EC74-4C0F-AD82AC9612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336380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2453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6A859F-BD25-A2BF-7944-08B863C16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What IS Considered Discrimination?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8B448-E35E-BDF4-7F57-E6EB0AD7C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dirty="0"/>
              <a:t>When a person is given a different rule set than others, such as being told deposits are higher, facilities are restricted, or that they wouldn’t be a good “fit” with the community due to their race/sex/familial status/religion/etc.</a:t>
            </a:r>
          </a:p>
        </p:txBody>
      </p:sp>
    </p:spTree>
    <p:extLst>
      <p:ext uri="{BB962C8B-B14F-4D97-AF65-F5344CB8AC3E}">
        <p14:creationId xmlns:p14="http://schemas.microsoft.com/office/powerpoint/2010/main" val="373346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F99494-9091-BB76-5F17-F2EFD0588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What is NOT Discrimination?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D8489-A12E-0498-7D50-37E6C243D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dirty="0"/>
              <a:t>Requiring persons who meet the protected classes to meet the same eligibility criteria as other interested applicants is </a:t>
            </a:r>
            <a:r>
              <a:rPr lang="en-US" b="1" dirty="0"/>
              <a:t>NOT</a:t>
            </a:r>
            <a:r>
              <a:rPr lang="en-US" dirty="0"/>
              <a:t> discrimination. Credit checks, income checks, and background checks are not discriminatory if they apply to all applicants.</a:t>
            </a:r>
          </a:p>
        </p:txBody>
      </p:sp>
    </p:spTree>
    <p:extLst>
      <p:ext uri="{BB962C8B-B14F-4D97-AF65-F5344CB8AC3E}">
        <p14:creationId xmlns:p14="http://schemas.microsoft.com/office/powerpoint/2010/main" val="1835619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8DC1E6-B1C7-9B60-1610-16F29023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Role of Government in Promoting Fair Housing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58BBB-E3A7-84A6-D4FB-88A7E6C85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 dirty="0"/>
              <a:t>Have current and easy-to-understand fair housing resources for all community members</a:t>
            </a:r>
          </a:p>
          <a:p>
            <a:r>
              <a:rPr lang="en-US" sz="2000" dirty="0"/>
              <a:t>Train frontline staff on how to respond to community members</a:t>
            </a:r>
          </a:p>
          <a:p>
            <a:r>
              <a:rPr lang="en-US" sz="2000" dirty="0"/>
              <a:t>Ensure opportunities in areas of community which are in need of improvement</a:t>
            </a:r>
          </a:p>
          <a:p>
            <a:r>
              <a:rPr lang="en-US" sz="2000" dirty="0"/>
              <a:t>Empower people with fair housing choice</a:t>
            </a:r>
          </a:p>
          <a:p>
            <a:r>
              <a:rPr lang="en-US" sz="2000" dirty="0"/>
              <a:t>When making policies, supplement experience with demographic and socio-economic data.</a:t>
            </a:r>
          </a:p>
        </p:txBody>
      </p:sp>
    </p:spTree>
    <p:extLst>
      <p:ext uri="{BB962C8B-B14F-4D97-AF65-F5344CB8AC3E}">
        <p14:creationId xmlns:p14="http://schemas.microsoft.com/office/powerpoint/2010/main" val="1509890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10EB8C-BDFF-AE16-6AE7-4F9EF684C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Some Strategies to Consider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4404F5F-AE56-3862-D2B1-BBA00FE69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/>
              <a:t>Implementing Housing Mobility Programs</a:t>
            </a:r>
          </a:p>
          <a:p>
            <a:r>
              <a:rPr lang="en-US" sz="2000"/>
              <a:t>Ensure all buildings are accessible to disabled persons</a:t>
            </a:r>
          </a:p>
          <a:p>
            <a:r>
              <a:rPr lang="en-US" sz="2000"/>
              <a:t>Ensure access to programs for people of limited English proficiency</a:t>
            </a:r>
          </a:p>
          <a:p>
            <a:r>
              <a:rPr lang="en-US" sz="2000"/>
              <a:t>Ensure policies are in place regarding Violence Against Women Act guidelines</a:t>
            </a:r>
          </a:p>
          <a:p>
            <a:r>
              <a:rPr lang="en-US" sz="2000"/>
              <a:t>Create more affordable rental and homeownership opportunities</a:t>
            </a:r>
          </a:p>
          <a:p>
            <a:r>
              <a:rPr lang="en-US" sz="2000"/>
              <a:t>Collaborate with industry partners and stakeholders to increase public housing residents’ access to community resources.</a:t>
            </a:r>
          </a:p>
        </p:txBody>
      </p:sp>
    </p:spTree>
    <p:extLst>
      <p:ext uri="{BB962C8B-B14F-4D97-AF65-F5344CB8AC3E}">
        <p14:creationId xmlns:p14="http://schemas.microsoft.com/office/powerpoint/2010/main" val="2349871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EB254-8082-6C9F-B2D6-38F631ED8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 County Fair Housing Coordination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45FFA06-9F58-C2C1-AFFD-19E65B07C9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21628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AutoShape 2" descr="FAIR HOUSING AND EQUAL OPPORTUNITY">
            <a:extLst>
              <a:ext uri="{FF2B5EF4-FFF2-40B4-BE49-F238E27FC236}">
                <a16:creationId xmlns:a16="http://schemas.microsoft.com/office/drawing/2014/main" id="{78D636B4-8A42-51E2-722F-00166B6C71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A black and white symbol with a equal sign&#10;&#10;AI-generated content may be incorrect.">
            <a:extLst>
              <a:ext uri="{FF2B5EF4-FFF2-40B4-BE49-F238E27FC236}">
                <a16:creationId xmlns:a16="http://schemas.microsoft.com/office/drawing/2014/main" id="{C672C3E1-2CA8-BC20-2E53-1CB40E29A6B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9746892" y="4864100"/>
            <a:ext cx="139577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389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3F74B48D2A0B4AA7123DFF229A1E05" ma:contentTypeVersion="5" ma:contentTypeDescription="Create a new document." ma:contentTypeScope="" ma:versionID="c2bf4700d242e87a33b23cda250a5551">
  <xsd:schema xmlns:xsd="http://www.w3.org/2001/XMLSchema" xmlns:xs="http://www.w3.org/2001/XMLSchema" xmlns:p="http://schemas.microsoft.com/office/2006/metadata/properties" xmlns:ns3="6b4c94e9-4583-47e5-9a62-f784e741b0ba" targetNamespace="http://schemas.microsoft.com/office/2006/metadata/properties" ma:root="true" ma:fieldsID="5e95d06142341f22d2c16a41283e2811" ns3:_="">
    <xsd:import namespace="6b4c94e9-4583-47e5-9a62-f784e741b0ba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4c94e9-4583-47e5-9a62-f784e741b0ba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D0E38CA-5536-4BD1-9717-3DF02BDE05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4c94e9-4583-47e5-9a62-f784e741b0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3D6CE1-9D9B-4BDD-8DD1-EAB26A1EAB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F933C8-EEFC-4E4A-810E-297A40400EAC}">
  <ds:schemaRefs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6b4c94e9-4583-47e5-9a62-f784e741b0b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389</Words>
  <Application>Microsoft Office PowerPoint</Application>
  <PresentationFormat>Widescreen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Fair Housing for Community Leaders</vt:lpstr>
      <vt:lpstr>What Is Fair Housing</vt:lpstr>
      <vt:lpstr>Who is Protected by Fair Housing?</vt:lpstr>
      <vt:lpstr>What IS Considered Discrimination?</vt:lpstr>
      <vt:lpstr>What is NOT Discrimination?</vt:lpstr>
      <vt:lpstr>Role of Government in Promoting Fair Housing</vt:lpstr>
      <vt:lpstr>Some Strategies to Consider</vt:lpstr>
      <vt:lpstr>Bay County Fair Housing Coordination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Shelby Moore</dc:creator>
  <cp:lastModifiedBy>Michele Moore</cp:lastModifiedBy>
  <cp:revision>3</cp:revision>
  <dcterms:created xsi:type="dcterms:W3CDTF">2025-01-28T18:58:24Z</dcterms:created>
  <dcterms:modified xsi:type="dcterms:W3CDTF">2025-01-29T14:36:02Z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0x010100573F74B48D2A0B4AA7123DFF229A1E05</vt:lpwstr>
  </property>
</Properties>
</file>